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"/>
          <p:cNvSpPr txBox="1"/>
          <p:nvPr>
            <p:ph type="body" sz="quarter" idx="2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pPr>
          </a:p>
        </p:txBody>
      </p:sp>
      <p:sp>
        <p:nvSpPr>
          <p:cNvPr id="12" name="Текст заголовка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+mn-lt"/>
                <a:ea typeface="+mn-ea"/>
                <a:cs typeface="+mn-cs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+mn-lt"/>
                <a:ea typeface="+mn-ea"/>
                <a:cs typeface="+mn-cs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+mn-lt"/>
                <a:ea typeface="+mn-ea"/>
                <a:cs typeface="+mn-cs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+mn-lt"/>
                <a:ea typeface="+mn-ea"/>
                <a:cs typeface="+mn-cs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Прямоугольник"/>
          <p:cNvSpPr txBox="1"/>
          <p:nvPr>
            <p:ph type="body" sz="quarter" idx="2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/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pPr>
          </a:p>
        </p:txBody>
      </p:sp>
      <p:sp>
        <p:nvSpPr>
          <p:cNvPr id="107" name="Уровень текста 1…"/>
          <p:cNvSpPr txBox="1"/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Прямоугольник"/>
          <p:cNvSpPr txBox="1"/>
          <p:nvPr>
            <p:ph type="body" sz="quarter" idx="2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pPr>
          </a:p>
        </p:txBody>
      </p:sp>
      <p:sp>
        <p:nvSpPr>
          <p:cNvPr id="116" name="Уровень текста 1…"/>
          <p:cNvSpPr txBox="1"/>
          <p:nvPr>
            <p:ph type="body" sz="half" idx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+mn-lt"/>
                <a:ea typeface="+mn-ea"/>
                <a:cs typeface="+mn-cs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+mn-lt"/>
                <a:ea typeface="+mn-ea"/>
                <a:cs typeface="+mn-cs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+mn-lt"/>
                <a:ea typeface="+mn-ea"/>
                <a:cs typeface="+mn-cs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+mn-lt"/>
                <a:ea typeface="+mn-ea"/>
                <a:cs typeface="+mn-cs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+mn-lt"/>
                <a:ea typeface="+mn-ea"/>
                <a:cs typeface="+mn-cs"/>
                <a:sym typeface="Helvetica Neue Medium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Изображение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Изображение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Изображение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зображение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Изображение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Прямоугольник"/>
          <p:cNvSpPr txBox="1"/>
          <p:nvPr>
            <p:ph type="body" sz="quarter" idx="22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pPr>
          </a:p>
        </p:txBody>
      </p:sp>
      <p:sp>
        <p:nvSpPr>
          <p:cNvPr id="23" name="Текст заголовка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Изображение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Текст заголовка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"/>
          <p:cNvSpPr txBox="1"/>
          <p:nvPr>
            <p:ph type="body" sz="quarter" idx="2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pPr>
          </a:p>
        </p:txBody>
      </p:sp>
      <p:sp>
        <p:nvSpPr>
          <p:cNvPr id="43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4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рямоугольник"/>
          <p:cNvSpPr txBox="1"/>
          <p:nvPr>
            <p:ph type="body" sz="quarter" idx="2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pPr>
          </a:p>
        </p:txBody>
      </p:sp>
      <p:sp>
        <p:nvSpPr>
          <p:cNvPr id="61" name="Изображение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Текст заголовка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3" name="Уровень текста 1…"/>
          <p:cNvSpPr txBox="1"/>
          <p:nvPr>
            <p:ph type="body" sz="half" idx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Текст заголовка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Прямоугольник"/>
          <p:cNvSpPr txBox="1"/>
          <p:nvPr>
            <p:ph type="body" sz="quarter" idx="2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pPr>
          </a:p>
        </p:txBody>
      </p:sp>
      <p:sp>
        <p:nvSpPr>
          <p:cNvPr id="80" name="Текст заголовка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Прямоугольник"/>
          <p:cNvSpPr txBox="1"/>
          <p:nvPr>
            <p:ph type="body" sz="quarter" idx="2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pPr>
          </a:p>
        </p:txBody>
      </p:sp>
      <p:sp>
        <p:nvSpPr>
          <p:cNvPr id="89" name="Текст заголовка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90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Михайлова Диана, Шикова Софья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Михайлова Диана, Шикова Софья</a:t>
            </a:r>
          </a:p>
        </p:txBody>
      </p:sp>
      <p:sp>
        <p:nvSpPr>
          <p:cNvPr id="152" name="Проект по направлению Pygame"/>
          <p:cNvSpPr txBox="1"/>
          <p:nvPr>
            <p:ph type="ctrTitle"/>
          </p:nvPr>
        </p:nvSpPr>
        <p:spPr>
          <a:xfrm>
            <a:off x="1069940" y="2330963"/>
            <a:ext cx="22531872" cy="4648201"/>
          </a:xfrm>
          <a:prstGeom prst="rect">
            <a:avLst/>
          </a:prstGeom>
        </p:spPr>
        <p:txBody>
          <a:bodyPr/>
          <a:lstStyle/>
          <a:p>
            <a:pPr/>
            <a:r>
              <a:t>Проект по направлению Pygame</a:t>
            </a:r>
          </a:p>
        </p:txBody>
      </p:sp>
      <p:sp>
        <p:nvSpPr>
          <p:cNvPr id="153" name="Игра «2048»"/>
          <p:cNvSpPr txBox="1"/>
          <p:nvPr>
            <p:ph type="subTitle" sz="quarter" idx="1"/>
          </p:nvPr>
        </p:nvSpPr>
        <p:spPr>
          <a:xfrm>
            <a:off x="1206500" y="7185648"/>
            <a:ext cx="21971001" cy="1905001"/>
          </a:xfrm>
          <a:prstGeom prst="rect">
            <a:avLst/>
          </a:prstGeom>
        </p:spPr>
        <p:txBody>
          <a:bodyPr/>
          <a:lstStyle/>
          <a:p>
            <a:pPr/>
            <a:r>
              <a:t>Игра «2048»</a:t>
            </a:r>
          </a:p>
        </p:txBody>
      </p:sp>
      <p:sp>
        <p:nvSpPr>
          <p:cNvPr id="154" name="Лицей академии Яндекса                                                          Детский технопарк «Кванториум»"/>
          <p:cNvSpPr txBox="1"/>
          <p:nvPr/>
        </p:nvSpPr>
        <p:spPr>
          <a:xfrm>
            <a:off x="1684996" y="1024387"/>
            <a:ext cx="21971003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l" defTabSz="825500">
              <a:defRPr b="1" sz="3600">
                <a:solidFill>
                  <a:srgbClr val="000000"/>
                </a:solidFill>
              </a:defRPr>
            </a:lvl1pPr>
          </a:lstStyle>
          <a:p>
            <a:pPr/>
            <a:r>
              <a:t>Лицей академии Яндекса                                                          Детский технопарк «Кванториум»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Прямоугольник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pPr>
          </a:p>
        </p:txBody>
      </p:sp>
      <p:sp>
        <p:nvSpPr>
          <p:cNvPr id="188" name="Схема проект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Схема проекта</a:t>
            </a:r>
          </a:p>
        </p:txBody>
      </p:sp>
      <p:pic>
        <p:nvPicPr>
          <p:cNvPr id="189" name="Финал.jpg" descr="Финал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0" y="3060025"/>
            <a:ext cx="16256000" cy="939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Прямоугольник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pPr>
          </a:p>
        </p:txBody>
      </p:sp>
      <p:sp>
        <p:nvSpPr>
          <p:cNvPr id="192" name="Спасибо за внимание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Спасибо за внимание</a:t>
            </a:r>
          </a:p>
        </p:txBody>
      </p:sp>
      <p:sp>
        <p:nvSpPr>
          <p:cNvPr id="193" name="Нажмите дважды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Задачи"/>
          <p:cNvSpPr txBox="1"/>
          <p:nvPr>
            <p:ph type="title"/>
          </p:nvPr>
        </p:nvSpPr>
        <p:spPr>
          <a:xfrm>
            <a:off x="924929" y="4940304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Задачи</a:t>
            </a:r>
          </a:p>
        </p:txBody>
      </p:sp>
      <p:sp>
        <p:nvSpPr>
          <p:cNvPr id="157" name="Прямоугольник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pPr>
          </a:p>
        </p:txBody>
      </p:sp>
      <p:sp>
        <p:nvSpPr>
          <p:cNvPr id="158" name="Составить техническое задание по теме…"/>
          <p:cNvSpPr txBox="1"/>
          <p:nvPr>
            <p:ph type="body" sz="quarter" idx="1"/>
          </p:nvPr>
        </p:nvSpPr>
        <p:spPr>
          <a:xfrm>
            <a:off x="1150185" y="7028636"/>
            <a:ext cx="12764235" cy="4524544"/>
          </a:xfrm>
          <a:prstGeom prst="rect">
            <a:avLst/>
          </a:prstGeom>
        </p:spPr>
        <p:txBody>
          <a:bodyPr/>
          <a:lstStyle/>
          <a:p>
            <a:pPr marL="228599" indent="-228599" algn="just" defTabSz="449580">
              <a:lnSpc>
                <a:spcPct val="150000"/>
              </a:lnSpc>
              <a:spcBef>
                <a:spcPts val="0"/>
              </a:spcBef>
              <a:buSzPct val="100000"/>
              <a:buFont typeface="Helvetica"/>
              <a:buAutoNum type="arabicPeriod" startAt="1"/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t>Составить техническое задание по теме</a:t>
            </a:r>
          </a:p>
          <a:p>
            <a:pPr marL="228599" indent="-228599" algn="just" defTabSz="449580">
              <a:lnSpc>
                <a:spcPct val="150000"/>
              </a:lnSpc>
              <a:spcBef>
                <a:spcPts val="0"/>
              </a:spcBef>
              <a:buSzPct val="100000"/>
              <a:buFont typeface="Helvetica"/>
              <a:buAutoNum type="arabicPeriod" startAt="1"/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t>Изучить технологию Pygame и необходимые инструменты</a:t>
            </a:r>
          </a:p>
          <a:p>
            <a:pPr marL="228599" indent="-228599" algn="just" defTabSz="449580">
              <a:lnSpc>
                <a:spcPct val="150000"/>
              </a:lnSpc>
              <a:spcBef>
                <a:spcPts val="0"/>
              </a:spcBef>
              <a:buSzPct val="100000"/>
              <a:buFont typeface="Helvetica"/>
              <a:buAutoNum type="arabicPeriod" startAt="1"/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t>Научиться работать с базами данных для хранения данных</a:t>
            </a:r>
          </a:p>
          <a:p>
            <a:pPr marL="228599" indent="-228599" algn="just" defTabSz="449580">
              <a:lnSpc>
                <a:spcPct val="150000"/>
              </a:lnSpc>
              <a:spcBef>
                <a:spcPts val="0"/>
              </a:spcBef>
              <a:buSzPct val="100000"/>
              <a:buFont typeface="Helvetica"/>
              <a:buAutoNum type="arabicPeriod" startAt="1"/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t>Протестировать работу игры</a:t>
            </a:r>
          </a:p>
          <a:p>
            <a:pPr marL="228599" indent="-228599" algn="just" defTabSz="449580">
              <a:lnSpc>
                <a:spcPct val="150000"/>
              </a:lnSpc>
              <a:spcBef>
                <a:spcPts val="0"/>
              </a:spcBef>
              <a:buSzPct val="100000"/>
              <a:buFont typeface="Helvetica"/>
              <a:buAutoNum type="arabicPeriod" startAt="1"/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t>Собрать в исполняемый файл</a:t>
            </a:r>
          </a:p>
        </p:txBody>
      </p:sp>
      <p:sp>
        <p:nvSpPr>
          <p:cNvPr id="159" name="Цель"/>
          <p:cNvSpPr txBox="1"/>
          <p:nvPr/>
        </p:nvSpPr>
        <p:spPr>
          <a:xfrm>
            <a:off x="924929" y="1901040"/>
            <a:ext cx="2197100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Цель</a:t>
            </a:r>
          </a:p>
        </p:txBody>
      </p:sp>
      <p:sp>
        <p:nvSpPr>
          <p:cNvPr id="160" name="Создать модифицированную версию игры «2048» с использованием технологии Pygame."/>
          <p:cNvSpPr txBox="1"/>
          <p:nvPr/>
        </p:nvSpPr>
        <p:spPr>
          <a:xfrm>
            <a:off x="1242857" y="3578453"/>
            <a:ext cx="17964585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49580">
              <a:defRPr sz="3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Создать модифицированную версию игры «2048» с использованием технологии Pygame.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Описание проекта"/>
          <p:cNvSpPr txBox="1"/>
          <p:nvPr>
            <p:ph type="title"/>
          </p:nvPr>
        </p:nvSpPr>
        <p:spPr>
          <a:xfrm>
            <a:off x="1206500" y="1961754"/>
            <a:ext cx="21971001" cy="1435101"/>
          </a:xfrm>
          <a:prstGeom prst="rect">
            <a:avLst/>
          </a:prstGeom>
        </p:spPr>
        <p:txBody>
          <a:bodyPr/>
          <a:lstStyle/>
          <a:p>
            <a:pPr/>
            <a:r>
              <a:t>Описание проекта</a:t>
            </a:r>
          </a:p>
        </p:txBody>
      </p:sp>
      <p:sp>
        <p:nvSpPr>
          <p:cNvPr id="163" name="Прямоугольник"/>
          <p:cNvSpPr txBox="1"/>
          <p:nvPr>
            <p:ph type="body" idx="21"/>
          </p:nvPr>
        </p:nvSpPr>
        <p:spPr>
          <a:xfrm>
            <a:off x="1206499" y="2354191"/>
            <a:ext cx="21971001" cy="934780"/>
          </a:xfrm>
          <a:prstGeom prst="rect">
            <a:avLst/>
          </a:prstGeom>
        </p:spPr>
        <p:txBody>
          <a:bodyPr/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pPr>
          </a:p>
        </p:txBody>
      </p:sp>
      <p:sp>
        <p:nvSpPr>
          <p:cNvPr id="164" name="Игра &quot;2048&quot; — это логическая игра, созданная с использованием технологий Pygame, в которой игроку предстоит объединять клетки с одинаковыми значениями. Вместо традиционного сдвига клеток в нашей игре соединение осуществляется путем проведения линий между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>
            <a:lvl1pPr defTabSz="445084">
              <a:spcBef>
                <a:spcPts val="0"/>
              </a:spcBef>
              <a:defRPr spc="0" sz="534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Игра "2048" — это логическая игра, созданная с использованием технологий Pygame, в которой игроку предстоит объединять клетки с одинаковыми значениями. Вместо традиционного сдвига клеток в нашей игре соединение осуществляется путем проведения линий между соседними клетками. При объединении клетки исчезают, а на их месте появляется новая со значением, определенным алгоритмом игры. Цель игры — набрать максимальное количество очков, создавая всё более высокие значения клеток.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Стартовое окно"/>
          <p:cNvSpPr txBox="1"/>
          <p:nvPr>
            <p:ph type="title"/>
          </p:nvPr>
        </p:nvSpPr>
        <p:spPr>
          <a:xfrm>
            <a:off x="1675784" y="1589113"/>
            <a:ext cx="9779001" cy="5882273"/>
          </a:xfrm>
          <a:prstGeom prst="rect">
            <a:avLst/>
          </a:prstGeom>
        </p:spPr>
        <p:txBody>
          <a:bodyPr/>
          <a:lstStyle/>
          <a:p>
            <a:pPr/>
            <a:r>
              <a:t>Стартовое окно</a:t>
            </a:r>
          </a:p>
        </p:txBody>
      </p:sp>
      <p:pic>
        <p:nvPicPr>
          <p:cNvPr id="167" name="Снимок экрана 2025-02-02 в 19.45.39.png" descr="Снимок экрана 2025-02-02 в 19.45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2228" y="452419"/>
            <a:ext cx="11539232" cy="13366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Прямоугольник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pPr>
          </a:p>
        </p:txBody>
      </p:sp>
      <p:sp>
        <p:nvSpPr>
          <p:cNvPr id="170" name="Окно игры"/>
          <p:cNvSpPr txBox="1"/>
          <p:nvPr>
            <p:ph type="title"/>
          </p:nvPr>
        </p:nvSpPr>
        <p:spPr>
          <a:xfrm>
            <a:off x="1506841" y="5971507"/>
            <a:ext cx="9779001" cy="1435101"/>
          </a:xfrm>
          <a:prstGeom prst="rect">
            <a:avLst/>
          </a:prstGeom>
        </p:spPr>
        <p:txBody>
          <a:bodyPr/>
          <a:lstStyle/>
          <a:p>
            <a:pPr/>
            <a:r>
              <a:t>Окно игры</a:t>
            </a:r>
          </a:p>
        </p:txBody>
      </p:sp>
      <p:pic>
        <p:nvPicPr>
          <p:cNvPr id="171" name="Снимок экрана 2025-02-02 в 19.46.25.png" descr="Снимок экрана 2025-02-02 в 19.46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53457" y="429896"/>
            <a:ext cx="11488255" cy="13307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Финальное окно"/>
          <p:cNvSpPr txBox="1"/>
          <p:nvPr>
            <p:ph type="title"/>
          </p:nvPr>
        </p:nvSpPr>
        <p:spPr>
          <a:xfrm>
            <a:off x="1525613" y="1307542"/>
            <a:ext cx="9779001" cy="5882274"/>
          </a:xfrm>
          <a:prstGeom prst="rect">
            <a:avLst/>
          </a:prstGeom>
        </p:spPr>
        <p:txBody>
          <a:bodyPr/>
          <a:lstStyle/>
          <a:p>
            <a:pPr/>
            <a:r>
              <a:t>Финальное окно</a:t>
            </a:r>
          </a:p>
        </p:txBody>
      </p:sp>
      <p:pic>
        <p:nvPicPr>
          <p:cNvPr id="174" name="Снимок экрана 2025-02-02 в 19.51.43.png" descr="Снимок экрана 2025-02-02 в 19.51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97142" y="411876"/>
            <a:ext cx="11723324" cy="1357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Окно таблицы рекордов"/>
          <p:cNvSpPr txBox="1"/>
          <p:nvPr>
            <p:ph type="title"/>
          </p:nvPr>
        </p:nvSpPr>
        <p:spPr>
          <a:xfrm>
            <a:off x="1525613" y="1307542"/>
            <a:ext cx="9779001" cy="5882274"/>
          </a:xfrm>
          <a:prstGeom prst="rect">
            <a:avLst/>
          </a:prstGeom>
        </p:spPr>
        <p:txBody>
          <a:bodyPr/>
          <a:lstStyle/>
          <a:p>
            <a:pPr/>
            <a:r>
              <a:t>Окно таблицы рекордов</a:t>
            </a:r>
          </a:p>
        </p:txBody>
      </p:sp>
      <p:pic>
        <p:nvPicPr>
          <p:cNvPr id="177" name="Снимок экрана 2025-02-02 в 20.29.03.png" descr="Снимок экрана 2025-02-02 в 20.29.0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35546" y="529923"/>
            <a:ext cx="11466148" cy="1328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рямоугольник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pPr>
          </a:p>
        </p:txBody>
      </p:sp>
      <p:sp>
        <p:nvSpPr>
          <p:cNvPr id="180" name="Пример работы в программ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Пример работы в программе</a:t>
            </a:r>
          </a:p>
        </p:txBody>
      </p:sp>
      <p:pic>
        <p:nvPicPr>
          <p:cNvPr id="181" name="Запись экрана 2025-02-01 в 20.36.25.mov" descr="Запись экрана 2025-02-01 в 20.36.25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808008" y="2795608"/>
            <a:ext cx="8767984" cy="10429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2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Прямоугольник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pPr>
          </a:p>
        </p:txBody>
      </p:sp>
      <p:sp>
        <p:nvSpPr>
          <p:cNvPr id="184" name="Схема проект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Схема проекта</a:t>
            </a:r>
          </a:p>
        </p:txBody>
      </p:sp>
      <p:pic>
        <p:nvPicPr>
          <p:cNvPr id="185" name="Старт.jpg" descr="Старт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0" y="2984939"/>
            <a:ext cx="16256001" cy="939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